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467" r:id="rId2"/>
    <p:sldId id="474" r:id="rId3"/>
    <p:sldId id="475" r:id="rId4"/>
    <p:sldId id="470" r:id="rId5"/>
    <p:sldId id="481" r:id="rId6"/>
    <p:sldId id="484" r:id="rId7"/>
    <p:sldId id="485" r:id="rId8"/>
    <p:sldId id="468" r:id="rId9"/>
    <p:sldId id="477" r:id="rId10"/>
    <p:sldId id="479" r:id="rId11"/>
    <p:sldId id="480" r:id="rId12"/>
    <p:sldId id="486" r:id="rId13"/>
    <p:sldId id="490" r:id="rId14"/>
    <p:sldId id="487" r:id="rId15"/>
    <p:sldId id="482" r:id="rId16"/>
    <p:sldId id="494" r:id="rId17"/>
    <p:sldId id="496" r:id="rId18"/>
    <p:sldId id="495" r:id="rId19"/>
    <p:sldId id="497" r:id="rId20"/>
    <p:sldId id="473" r:id="rId21"/>
    <p:sldId id="498" r:id="rId22"/>
    <p:sldId id="464" r:id="rId23"/>
    <p:sldId id="465" r:id="rId24"/>
    <p:sldId id="358" r:id="rId25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526947"/>
    <a:srgbClr val="CBD2C1"/>
    <a:srgbClr val="C4C2BC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05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85514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78025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10933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2668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56892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310750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247636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99194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9355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3565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47606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smtClean="0"/>
              <a:t>/66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11" Type="http://schemas.openxmlformats.org/officeDocument/2006/relationships/image" Target="../media/image37.png"/><Relationship Id="rId5" Type="http://schemas.openxmlformats.org/officeDocument/2006/relationships/image" Target="../media/image32.emf"/><Relationship Id="rId10" Type="http://schemas.openxmlformats.org/officeDocument/2006/relationships/image" Target="../media/image26.png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5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finite volume formulation for solving poroelasticity problems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3289548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2016224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401655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1 e 2 – deslocamento e carga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1354737" y="3136240"/>
            <a:ext cx="4009352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3 – 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acoplamento pay e nonpay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952704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3446834" y="1355747"/>
            <a:ext cx="1543236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0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>
            <a:off x="3474597" y="1362451"/>
            <a:ext cx="15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Deslocamento</a:t>
            </a:r>
          </a:p>
        </p:txBody>
      </p:sp>
      <p:sp>
        <p:nvSpPr>
          <p:cNvPr id="21" name="Texto explicativo retangular com cantos arredondados 12">
            <a:extLst>
              <a:ext uri="{FF2B5EF4-FFF2-40B4-BE49-F238E27FC236}">
                <a16:creationId xmlns="" xmlns:a16="http://schemas.microsoft.com/office/drawing/2014/main" id="{4C58148B-7F46-47EA-B7DA-679723DC2C9E}"/>
              </a:ext>
            </a:extLst>
          </p:cNvPr>
          <p:cNvSpPr/>
          <p:nvPr/>
        </p:nvSpPr>
        <p:spPr>
          <a:xfrm>
            <a:off x="6709585" y="1375160"/>
            <a:ext cx="886751" cy="40417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CaixaDeTexto 48">
            <a:extLst>
              <a:ext uri="{FF2B5EF4-FFF2-40B4-BE49-F238E27FC236}">
                <a16:creationId xmlns="" xmlns:a16="http://schemas.microsoft.com/office/drawing/2014/main" id="{D7EAE5F7-D9B1-46BD-B9BA-55E6FD4C1705}"/>
              </a:ext>
            </a:extLst>
          </p:cNvPr>
          <p:cNvSpPr txBox="1"/>
          <p:nvPr/>
        </p:nvSpPr>
        <p:spPr>
          <a:xfrm>
            <a:off x="6804248" y="1369489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Carga</a:t>
            </a:r>
          </a:p>
        </p:txBody>
      </p:sp>
      <p:pic>
        <p:nvPicPr>
          <p:cNvPr id="29" name="Picture 3" descr="C:\cygwin64\home\Hermínio\GEOMEC\Figuras\bench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48" y="1885361"/>
            <a:ext cx="2424332" cy="10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cygwin64\home\Hermínio\GEOMEC\Figuras\bench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64857"/>
            <a:ext cx="2783760" cy="1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cygwin64\home\Hermínio\GEOMEC\Figuras\bench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01" y="3682797"/>
            <a:ext cx="2079376" cy="141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4" y="25559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9" y="4875175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916907" y="2013942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  <p:sp>
        <p:nvSpPr>
          <p:cNvPr id="26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896491" y="4308405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MONOFÁSICO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615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Benchmark #3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00843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4 – modelo bifásico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026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cygwin64\home\Hermínio\GEOMEC\Figuras\green_drop_l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32" y="4902639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5">
            <a:extLst>
              <a:ext uri="{FF2B5EF4-FFF2-40B4-BE49-F238E27FC236}">
                <a16:creationId xmlns="" xmlns:a16="http://schemas.microsoft.com/office/drawing/2014/main" id="{2B3BC8C5-71FC-48E7-ACBA-5ECB03CAE72E}"/>
              </a:ext>
            </a:extLst>
          </p:cNvPr>
          <p:cNvSpPr txBox="1"/>
          <p:nvPr/>
        </p:nvSpPr>
        <p:spPr>
          <a:xfrm rot="16200000">
            <a:off x="1243845" y="4063516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BIFÁSICO</a:t>
            </a:r>
            <a:endParaRPr lang="pt-BR" b="1" dirty="0"/>
          </a:p>
        </p:txBody>
      </p:sp>
      <p:pic>
        <p:nvPicPr>
          <p:cNvPr id="26" name="Imagem 27">
            <a:extLst>
              <a:ext uri="{FF2B5EF4-FFF2-40B4-BE49-F238E27FC236}">
                <a16:creationId xmlns="" xmlns:a16="http://schemas.microsoft.com/office/drawing/2014/main" id="{909C7620-836E-4730-A6B3-4342FCEE158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134" y1="22821" x2="7134" y2="22821"/>
                        <a14:foregroundMark x1="92357" y1="23333" x2="92357" y2="2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36" y="1493490"/>
            <a:ext cx="3233252" cy="1606393"/>
          </a:xfrm>
          <a:prstGeom prst="rect">
            <a:avLst/>
          </a:prstGeom>
        </p:spPr>
      </p:pic>
      <p:pic>
        <p:nvPicPr>
          <p:cNvPr id="27" name="Imagem 30">
            <a:extLst>
              <a:ext uri="{FF2B5EF4-FFF2-40B4-BE49-F238E27FC236}">
                <a16:creationId xmlns="" xmlns:a16="http://schemas.microsoft.com/office/drawing/2014/main" id="{818A035D-9931-4CB2-BC70-E4E6CC295D8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252948" y="3247701"/>
            <a:ext cx="3200285" cy="1785729"/>
          </a:xfrm>
          <a:prstGeom prst="rect">
            <a:avLst/>
          </a:prstGeom>
        </p:spPr>
      </p:pic>
      <p:sp>
        <p:nvSpPr>
          <p:cNvPr id="28" name="CaixaDeTexto 10">
            <a:extLst>
              <a:ext uri="{FF2B5EF4-FFF2-40B4-BE49-F238E27FC236}">
                <a16:creationId xmlns="" xmlns:a16="http://schemas.microsoft.com/office/drawing/2014/main" id="{E9D016AB-E5DB-4978-B846-47A3CAFA2996}"/>
              </a:ext>
            </a:extLst>
          </p:cNvPr>
          <p:cNvSpPr txBox="1"/>
          <p:nvPr/>
        </p:nvSpPr>
        <p:spPr>
          <a:xfrm>
            <a:off x="5508104" y="2067501"/>
            <a:ext cx="299772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Reservatório heterogêneo e anisotrópico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Caso trifásico (</a:t>
            </a:r>
            <a:r>
              <a:rPr lang="pt-BR" i="1" dirty="0"/>
              <a:t>w</a:t>
            </a:r>
            <a:r>
              <a:rPr lang="pt-BR" dirty="0"/>
              <a:t>, </a:t>
            </a:r>
            <a:r>
              <a:rPr lang="pt-BR" i="1" dirty="0"/>
              <a:t>o</a:t>
            </a:r>
            <a:r>
              <a:rPr lang="pt-BR" dirty="0"/>
              <a:t>, </a:t>
            </a:r>
            <a:r>
              <a:rPr lang="pt-BR" i="1" dirty="0"/>
              <a:t>g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Solução será obtida empregando o modelo bifásico (</a:t>
            </a:r>
            <a:r>
              <a:rPr lang="pt-BR" i="1" dirty="0"/>
              <a:t>w</a:t>
            </a:r>
            <a:r>
              <a:rPr lang="pt-BR" dirty="0"/>
              <a:t>,</a:t>
            </a:r>
            <a:r>
              <a:rPr lang="pt-BR" i="1" dirty="0"/>
              <a:t>o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Espera-se uma queda mais acentuada da pressão</a:t>
            </a:r>
          </a:p>
        </p:txBody>
      </p:sp>
      <p:sp>
        <p:nvSpPr>
          <p:cNvPr id="32" name="CaixaDeTexto 9">
            <a:extLst>
              <a:ext uri="{FF2B5EF4-FFF2-40B4-BE49-F238E27FC236}">
                <a16:creationId xmlns="" xmlns:a16="http://schemas.microsoft.com/office/drawing/2014/main" id="{C93B280F-54EA-4F38-8CCF-0CAA4B2BFA4F}"/>
              </a:ext>
            </a:extLst>
          </p:cNvPr>
          <p:cNvSpPr txBox="1"/>
          <p:nvPr/>
        </p:nvSpPr>
        <p:spPr>
          <a:xfrm>
            <a:off x="1711132" y="1337197"/>
            <a:ext cx="108363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injetor</a:t>
            </a:r>
          </a:p>
        </p:txBody>
      </p:sp>
      <p:sp>
        <p:nvSpPr>
          <p:cNvPr id="33" name="CaixaDeTexto 28">
            <a:extLst>
              <a:ext uri="{FF2B5EF4-FFF2-40B4-BE49-F238E27FC236}">
                <a16:creationId xmlns="" xmlns:a16="http://schemas.microsoft.com/office/drawing/2014/main" id="{D52B6E53-EA14-4FFC-86F2-6C3394CDDF17}"/>
              </a:ext>
            </a:extLst>
          </p:cNvPr>
          <p:cNvSpPr txBox="1"/>
          <p:nvPr/>
        </p:nvSpPr>
        <p:spPr>
          <a:xfrm>
            <a:off x="4390648" y="1381468"/>
            <a:ext cx="1265711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Poço produtor</a:t>
            </a:r>
          </a:p>
        </p:txBody>
      </p:sp>
    </p:spTree>
    <p:extLst>
      <p:ext uri="{BB962C8B-B14F-4D97-AF65-F5344CB8AC3E}">
        <p14:creationId xmlns:p14="http://schemas.microsoft.com/office/powerpoint/2010/main" val="313457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91680" y="2786376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0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849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1475656" y="994584"/>
            <a:ext cx="3593510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geomecânico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04317" y="1417340"/>
            <a:ext cx="2536022" cy="614385"/>
            <a:chOff x="2411760" y="1417340"/>
            <a:chExt cx="2536022" cy="614385"/>
          </a:xfrm>
        </p:grpSpPr>
        <p:sp>
          <p:nvSpPr>
            <p:cNvPr id="18" name="Texto explicativo retangular com cantos arredondados 12">
              <a:extLst>
                <a:ext uri="{FF2B5EF4-FFF2-40B4-BE49-F238E27FC236}">
                  <a16:creationId xmlns="" xmlns:a16="http://schemas.microsoft.com/office/drawing/2014/main" id="{D95A2B31-EDF0-4576-920C-4B8A88783445}"/>
                </a:ext>
              </a:extLst>
            </p:cNvPr>
            <p:cNvSpPr/>
            <p:nvPr/>
          </p:nvSpPr>
          <p:spPr>
            <a:xfrm>
              <a:off x="2411760" y="1417340"/>
              <a:ext cx="2536022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805" y="1509843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1604407" y="3073524"/>
            <a:ext cx="1878990" cy="682740"/>
            <a:chOff x="5224512" y="1383162"/>
            <a:chExt cx="1878990" cy="682740"/>
          </a:xfrm>
        </p:grpSpPr>
        <p:sp>
          <p:nvSpPr>
            <p:cNvPr id="21" name="Texto explicativo retangular com cantos arredondados 12">
              <a:extLst>
                <a:ext uri="{FF2B5EF4-FFF2-40B4-BE49-F238E27FC236}">
                  <a16:creationId xmlns="" xmlns:a16="http://schemas.microsoft.com/office/drawing/2014/main" id="{0FA78EFE-02C8-4B7C-BAB1-8CE3EC497455}"/>
                </a:ext>
              </a:extLst>
            </p:cNvPr>
            <p:cNvSpPr/>
            <p:nvPr/>
          </p:nvSpPr>
          <p:spPr>
            <a:xfrm>
              <a:off x="5224512" y="1417340"/>
              <a:ext cx="1872208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300" y="1383162"/>
              <a:ext cx="1864202" cy="68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1604407" y="2284337"/>
            <a:ext cx="2060516" cy="614385"/>
            <a:chOff x="2649513" y="2209428"/>
            <a:chExt cx="2060516" cy="614385"/>
          </a:xfrm>
        </p:grpSpPr>
        <p:sp>
          <p:nvSpPr>
            <p:cNvPr id="24" name="Texto explicativo retangular com cantos arredondados 12">
              <a:extLst>
                <a:ext uri="{FF2B5EF4-FFF2-40B4-BE49-F238E27FC236}">
                  <a16:creationId xmlns="" xmlns:a16="http://schemas.microsoft.com/office/drawing/2014/main" id="{B0849E58-AA78-4EF6-8AD3-4D5C20ECE03F}"/>
                </a:ext>
              </a:extLst>
            </p:cNvPr>
            <p:cNvSpPr/>
            <p:nvPr/>
          </p:nvSpPr>
          <p:spPr>
            <a:xfrm>
              <a:off x="2649513" y="2209428"/>
              <a:ext cx="2060516" cy="614385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487" y="2357318"/>
              <a:ext cx="1738860" cy="378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1604317" y="4009628"/>
            <a:ext cx="2390236" cy="558532"/>
            <a:chOff x="5278109" y="2219760"/>
            <a:chExt cx="2390236" cy="558532"/>
          </a:xfrm>
        </p:grpSpPr>
        <p:sp>
          <p:nvSpPr>
            <p:cNvPr id="27" name="Texto explicativo retangular com cantos arredondados 12">
              <a:extLst>
                <a:ext uri="{FF2B5EF4-FFF2-40B4-BE49-F238E27FC236}">
                  <a16:creationId xmlns="" xmlns:a16="http://schemas.microsoft.com/office/drawing/2014/main" id="{E34610F0-08EA-47B6-8A07-12689773D969}"/>
                </a:ext>
              </a:extLst>
            </p:cNvPr>
            <p:cNvSpPr/>
            <p:nvPr/>
          </p:nvSpPr>
          <p:spPr>
            <a:xfrm>
              <a:off x="5278109" y="2219760"/>
              <a:ext cx="2390236" cy="5585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284337"/>
              <a:ext cx="2016224" cy="429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Rectangle 18">
            <a:extLst>
              <a:ext uri="{FF2B5EF4-FFF2-40B4-BE49-F238E27FC236}">
                <a16:creationId xmlns="" xmlns:a16="http://schemas.microsoft.com/office/drawing/2014/main" id="{E18B583A-07BE-47C4-B557-16B009CB5D44}"/>
              </a:ext>
            </a:extLst>
          </p:cNvPr>
          <p:cNvSpPr/>
          <p:nvPr/>
        </p:nvSpPr>
        <p:spPr>
          <a:xfrm>
            <a:off x="5292080" y="994584"/>
            <a:ext cx="3370596" cy="438319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7D0AA89-85AD-4DDF-93A9-3ECC5AE79FD4}"/>
              </a:ext>
            </a:extLst>
          </p:cNvPr>
          <p:cNvSpPr txBox="1"/>
          <p:nvPr/>
        </p:nvSpPr>
        <p:spPr>
          <a:xfrm>
            <a:off x="5148064" y="863164"/>
            <a:ext cx="252028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Escoamento monofásico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429206" y="1354624"/>
            <a:ext cx="3096344" cy="804706"/>
            <a:chOff x="1835696" y="1345332"/>
            <a:chExt cx="3096344" cy="804706"/>
          </a:xfrm>
        </p:grpSpPr>
        <p:sp>
          <p:nvSpPr>
            <p:cNvPr id="32" name="Texto explicativo retangular com cantos arredondados 12">
              <a:extLst>
                <a:ext uri="{FF2B5EF4-FFF2-40B4-BE49-F238E27FC236}">
                  <a16:creationId xmlns="" xmlns:a16="http://schemas.microsoft.com/office/drawing/2014/main" id="{15C2C3BE-CE3D-4207-8390-F0C1E981449C}"/>
                </a:ext>
              </a:extLst>
            </p:cNvPr>
            <p:cNvSpPr/>
            <p:nvPr/>
          </p:nvSpPr>
          <p:spPr>
            <a:xfrm>
              <a:off x="1835696" y="1363916"/>
              <a:ext cx="3096344" cy="78612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30" y="1345332"/>
              <a:ext cx="2669778" cy="79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5429206" y="3537937"/>
            <a:ext cx="2501486" cy="743216"/>
            <a:chOff x="5382883" y="1394652"/>
            <a:chExt cx="2501486" cy="743216"/>
          </a:xfrm>
        </p:grpSpPr>
        <p:sp>
          <p:nvSpPr>
            <p:cNvPr id="36" name="Texto explicativo retangular com cantos arredondados 12">
              <a:extLst>
                <a:ext uri="{FF2B5EF4-FFF2-40B4-BE49-F238E27FC236}">
                  <a16:creationId xmlns="" xmlns:a16="http://schemas.microsoft.com/office/drawing/2014/main" id="{02DBBCDF-5BF3-492B-8784-A769EEDF05A4}"/>
                </a:ext>
              </a:extLst>
            </p:cNvPr>
            <p:cNvSpPr/>
            <p:nvPr/>
          </p:nvSpPr>
          <p:spPr>
            <a:xfrm>
              <a:off x="5382883" y="1394652"/>
              <a:ext cx="2501486" cy="7146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199" y="1404454"/>
              <a:ext cx="2168238" cy="733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5439098" y="2432227"/>
            <a:ext cx="1431518" cy="774992"/>
            <a:chOff x="4090449" y="2330552"/>
            <a:chExt cx="1431518" cy="774992"/>
          </a:xfrm>
        </p:grpSpPr>
        <p:sp>
          <p:nvSpPr>
            <p:cNvPr id="39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4090449" y="2369990"/>
              <a:ext cx="1431518" cy="73555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042" y="2330552"/>
              <a:ext cx="994332" cy="774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" name="Picture 2" descr="C:\cygwin64\home\Hermínio\GEOMEC\Figuras\black_drop_le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32" y="4918268"/>
            <a:ext cx="201612" cy="34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cygwin64\home\Hermínio\GEOMEC\Figuras\ge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54" y="4830425"/>
            <a:ext cx="442913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98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91680" y="3649588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7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18478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30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4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051" name="Picture 3" descr="D:\Tese\v3\Tese_Final\Figures\Chap_4\Fluxogra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61356"/>
            <a:ext cx="4306700" cy="24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69668"/>
            <a:ext cx="3375334" cy="63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743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6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10796"/>
            <a:ext cx="336847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 dos resíduos ponderados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numérica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342178"/>
            <a:ext cx="3048768" cy="6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73" y="2975224"/>
            <a:ext cx="3536791" cy="41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33364"/>
            <a:ext cx="1865787" cy="72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cygwin64\home\Hermínio\GEOMEC\Figuras\EbFVM_function_ver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94" y="1308596"/>
            <a:ext cx="2408564" cy="38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088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xmlns="" id="{D8E2DBC1-78BD-4618-9B80-A69CA3EE91A5}"/>
              </a:ext>
            </a:extLst>
          </p:cNvPr>
          <p:cNvSpPr/>
          <p:nvPr/>
        </p:nvSpPr>
        <p:spPr>
          <a:xfrm>
            <a:off x="1491111" y="3577580"/>
            <a:ext cx="6883245" cy="1782942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2068348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 geométricas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xmlns="" id="{BD4A4559-0EAB-4246-A0D1-CBF489BBC74D}"/>
              </a:ext>
            </a:extLst>
          </p:cNvPr>
          <p:cNvSpPr txBox="1"/>
          <p:nvPr/>
        </p:nvSpPr>
        <p:spPr>
          <a:xfrm>
            <a:off x="1259632" y="3354522"/>
            <a:ext cx="324036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Transformação de coordenadas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C:\cygwin64\home\Hermínio\GEOMEC\Figuras\ebfvm_entities_v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31796"/>
            <a:ext cx="3744416" cy="16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cygwin64\home\Hermínio\GEOMEC\Figuras\vc_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454" y="1760302"/>
            <a:ext cx="2016224" cy="102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cygwin64\home\Hermínio\GEOMEC\Figuras\transformed_elem_2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93" y="3937620"/>
            <a:ext cx="2810240" cy="113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cygwin64\home\Hermínio\GEOMEC\Figuras\transformed_elem_3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88" y="3937620"/>
            <a:ext cx="2610594" cy="1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08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838" y="1345332"/>
            <a:ext cx="1784081" cy="17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894775"/>
            <a:ext cx="2968047" cy="125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3145250"/>
            <a:ext cx="3028791" cy="97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319" y="1501136"/>
            <a:ext cx="1567446" cy="34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o explicativo retangular com cantos arredondados 12">
            <a:extLst>
              <a:ext uri="{FF2B5EF4-FFF2-40B4-BE49-F238E27FC236}">
                <a16:creationId xmlns="" xmlns:a16="http://schemas.microsoft.com/office/drawing/2014/main" id="{F3F75BE6-DF75-465B-BD02-5C94B4400908}"/>
              </a:ext>
            </a:extLst>
          </p:cNvPr>
          <p:cNvSpPr/>
          <p:nvPr/>
        </p:nvSpPr>
        <p:spPr>
          <a:xfrm>
            <a:off x="2186046" y="4514718"/>
            <a:ext cx="1161818" cy="4310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2" name="Texto explicativo retangular com cantos arredondados 12">
            <a:extLst>
              <a:ext uri="{FF2B5EF4-FFF2-40B4-BE49-F238E27FC236}">
                <a16:creationId xmlns="" xmlns:a16="http://schemas.microsoft.com/office/drawing/2014/main" id="{F3F75BE6-DF75-465B-BD02-5C94B4400908}"/>
              </a:ext>
            </a:extLst>
          </p:cNvPr>
          <p:cNvSpPr/>
          <p:nvPr/>
        </p:nvSpPr>
        <p:spPr>
          <a:xfrm>
            <a:off x="4215299" y="4530881"/>
            <a:ext cx="1431518" cy="410156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70" y="4567612"/>
            <a:ext cx="1137176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67612"/>
            <a:ext cx="1032378" cy="33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468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2345340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Aproximações nos pi’s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1" y="1345699"/>
            <a:ext cx="1795376" cy="1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91" y="2236414"/>
            <a:ext cx="1398956" cy="85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59" y="1921122"/>
            <a:ext cx="1652614" cy="165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151351" y="4341434"/>
            <a:ext cx="1387101" cy="431014"/>
            <a:chOff x="2186045" y="4514718"/>
            <a:chExt cx="1387101" cy="431014"/>
          </a:xfrm>
        </p:grpSpPr>
        <p:sp>
          <p:nvSpPr>
            <p:cNvPr id="20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2186045" y="4514718"/>
              <a:ext cx="1387101" cy="431014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572" y="4563433"/>
              <a:ext cx="1248193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964859" y="4345453"/>
            <a:ext cx="1580837" cy="430665"/>
            <a:chOff x="4215298" y="4530881"/>
            <a:chExt cx="1580837" cy="430665"/>
          </a:xfrm>
        </p:grpSpPr>
        <p:sp>
          <p:nvSpPr>
            <p:cNvPr id="22" name="Texto explicativo retangular com cantos arredondados 12">
              <a:extLst>
                <a:ext uri="{FF2B5EF4-FFF2-40B4-BE49-F238E27FC236}">
                  <a16:creationId xmlns="" xmlns:a16="http://schemas.microsoft.com/office/drawing/2014/main" id="{F3F75BE6-DF75-465B-BD02-5C94B4400908}"/>
                </a:ext>
              </a:extLst>
            </p:cNvPr>
            <p:cNvSpPr/>
            <p:nvPr/>
          </p:nvSpPr>
          <p:spPr>
            <a:xfrm>
              <a:off x="4215298" y="4530881"/>
              <a:ext cx="1580837" cy="41015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u="sng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583942"/>
              <a:ext cx="1466364" cy="377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2" y="3289548"/>
            <a:ext cx="2116589" cy="17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542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91680" y="1874490"/>
            <a:ext cx="6597938" cy="503171"/>
            <a:chOff x="1965581" y="1994290"/>
            <a:chExt cx="6001096" cy="503171"/>
          </a:xfrm>
          <a:solidFill>
            <a:schemeClr val="bg1">
              <a:lumMod val="85000"/>
            </a:schemeClr>
          </a:solidFill>
        </p:grpSpPr>
        <p:sp>
          <p:nvSpPr>
            <p:cNvPr id="31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91680" y="2769632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4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  <a:endParaRPr lang="pt-BR" sz="2400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="" xmlns:a16="http://schemas.microsoft.com/office/drawing/2014/main" id="{045D0094-0E6D-469E-A0F8-486627A6E789}"/>
              </a:ext>
            </a:extLst>
          </p:cNvPr>
          <p:cNvGrpSpPr/>
          <p:nvPr/>
        </p:nvGrpSpPr>
        <p:grpSpPr>
          <a:xfrm>
            <a:off x="1691680" y="3664774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37" name="Texto explicativo retangular com cantos arredondados 12">
              <a:extLst>
                <a:ext uri="{FF2B5EF4-FFF2-40B4-BE49-F238E27FC236}">
                  <a16:creationId xmlns="" xmlns:a16="http://schemas.microsoft.com/office/drawing/2014/main" id="{A8A59E8F-EDB2-46B4-8D71-63BF7C9FA40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="" xmlns:a16="http://schemas.microsoft.com/office/drawing/2014/main" id="{82859804-3F56-419A-91F8-D52C61B3D39A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Metodologia numérica (EbFVM)</a:t>
              </a:r>
              <a:endParaRPr lang="pt-BR" sz="2400" dirty="0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="" xmlns:a16="http://schemas.microsoft.com/office/drawing/2014/main" id="{FDCDFBDB-979D-4A9D-B868-67DC63011556}"/>
              </a:ext>
            </a:extLst>
          </p:cNvPr>
          <p:cNvGrpSpPr/>
          <p:nvPr/>
        </p:nvGrpSpPr>
        <p:grpSpPr>
          <a:xfrm>
            <a:off x="1691680" y="4514569"/>
            <a:ext cx="6591704" cy="503171"/>
            <a:chOff x="2915816" y="4366393"/>
            <a:chExt cx="4094956" cy="503171"/>
          </a:xfrm>
          <a:solidFill>
            <a:schemeClr val="bg1">
              <a:lumMod val="85000"/>
            </a:schemeClr>
          </a:solidFill>
        </p:grpSpPr>
        <p:sp>
          <p:nvSpPr>
            <p:cNvPr id="40" name="Texto explicativo retangular com cantos arredondados 12">
              <a:extLst>
                <a:ext uri="{FF2B5EF4-FFF2-40B4-BE49-F238E27FC236}">
                  <a16:creationId xmlns="" xmlns:a16="http://schemas.microsoft.com/office/drawing/2014/main" id="{CA51BBC6-193B-4F62-9B88-F59918600A6C}"/>
                </a:ext>
              </a:extLst>
            </p:cNvPr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="" xmlns:a16="http://schemas.microsoft.com/office/drawing/2014/main" id="{16D95F92-EEC4-4A64-9BD3-23140FB395C8}"/>
                </a:ext>
              </a:extLst>
            </p:cNvPr>
            <p:cNvSpPr txBox="1"/>
            <p:nvPr/>
          </p:nvSpPr>
          <p:spPr>
            <a:xfrm>
              <a:off x="2915816" y="4369668"/>
              <a:ext cx="409495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 preliminares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8861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38437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Teorema da divergência de Gauss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 descr="C:\cygwin64\home\Hermínio\GEOMEC\Figuras\gau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45332"/>
            <a:ext cx="30226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00" y="1889472"/>
            <a:ext cx="2171952" cy="6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992FB31E-645D-4696-B823-F8ACD04408DC}"/>
              </a:ext>
            </a:extLst>
          </p:cNvPr>
          <p:cNvSpPr/>
          <p:nvPr/>
        </p:nvSpPr>
        <p:spPr>
          <a:xfrm>
            <a:off x="1489436" y="1201316"/>
            <a:ext cx="6883245" cy="4176464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xmlns="" id="{220D72CE-9388-4387-90DA-264608CF77BE}"/>
              </a:ext>
            </a:extLst>
          </p:cNvPr>
          <p:cNvSpPr txBox="1"/>
          <p:nvPr/>
        </p:nvSpPr>
        <p:spPr>
          <a:xfrm>
            <a:off x="1259632" y="976000"/>
            <a:ext cx="3024336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Equação de balanço de massa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4691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0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115616" y="1129308"/>
            <a:ext cx="7677993" cy="3407767"/>
            <a:chOff x="904833" y="1010844"/>
            <a:chExt cx="8032557" cy="3525527"/>
          </a:xfrm>
        </p:grpSpPr>
        <p:pic>
          <p:nvPicPr>
            <p:cNvPr id="10" name="Picture 1" descr="C:\Users\Maliska\Desktop\itajai\fig_reservatori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3" y="1010844"/>
              <a:ext cx="8032557" cy="352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9"/>
            <p:cNvSpPr txBox="1">
              <a:spLocks noChangeArrowheads="1"/>
            </p:cNvSpPr>
            <p:nvPr/>
          </p:nvSpPr>
          <p:spPr bwMode="auto">
            <a:xfrm>
              <a:off x="4251387" y="2945078"/>
              <a:ext cx="123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camada de sal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0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84449" y="1345332"/>
            <a:ext cx="7912716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971600" y="2642047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98529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91680" y="1849388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Escopo do projeto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444120"/>
            <a:ext cx="66158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Implementação do </a:t>
            </a:r>
            <a:r>
              <a:rPr lang="pt-BR" dirty="0" err="1">
                <a:latin typeface="Calibri" pitchFamily="34" charset="0"/>
              </a:rPr>
              <a:t>EbFVM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Código em C++ com orientação a objetos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>
                <a:latin typeface="Calibri" pitchFamily="34" charset="0"/>
              </a:rPr>
              <a:t>Malhas não estruturadas com elementos 2D e 3D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432375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EFVLib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EbFVM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Library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cygwin64\home\Hermínio\GEOMEC\Figuras\grid_w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42" y="3530020"/>
            <a:ext cx="3735498" cy="16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cygwin64\home\Hermínio\GEOMEC\Figuras\elements_ve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80" y="2455168"/>
            <a:ext cx="1515024" cy="27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4172751" y="2721392"/>
            <a:ext cx="428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Gerador automático de malhas radiais (projeto SIGER)</a:t>
            </a:r>
            <a:endParaRPr lang="pt-BR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pic>
        <p:nvPicPr>
          <p:cNvPr id="18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671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Hurtado</a:t>
            </a:r>
            <a:r>
              <a:rPr lang="pt-BR" dirty="0">
                <a:latin typeface="Calibri" pitchFamily="34" charset="0"/>
              </a:rPr>
              <a:t>, </a:t>
            </a:r>
            <a:r>
              <a:rPr lang="pt-BR" dirty="0" smtClean="0">
                <a:latin typeface="Calibri" pitchFamily="34" charset="0"/>
              </a:rPr>
              <a:t>2011 (Tese) – Modelo bifásico 3D e modelo de poço Aavatsmark e Klausen.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Filippini, 2011 (Tese) – Modelo de elasticidade linear 2D.</a:t>
            </a:r>
            <a:endParaRPr lang="pt-BR" dirty="0">
              <a:latin typeface="Calibri" pitchFamily="34" charset="0"/>
            </a:endParaRPr>
          </a:p>
          <a:p>
            <a:pPr algn="just"/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Soprano, 2013 (Dissertação) </a:t>
            </a:r>
            <a:r>
              <a:rPr lang="pt-BR" dirty="0">
                <a:latin typeface="Calibri" pitchFamily="34" charset="0"/>
              </a:rPr>
              <a:t>– Modelo </a:t>
            </a:r>
            <a:r>
              <a:rPr lang="pt-BR" dirty="0" smtClean="0">
                <a:latin typeface="Calibri" pitchFamily="34" charset="0"/>
              </a:rPr>
              <a:t>composicional 3D.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Do Vale, 2014 (Dissertação) – Representação de fraturas discretas 2D.</a:t>
            </a: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endParaRPr lang="pt-BR" dirty="0" smtClean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2014 (Dissertação) – Solução de Navier-Stokes 2D.</a:t>
            </a:r>
            <a:endParaRPr lang="pt-BR" dirty="0">
              <a:latin typeface="Calibri" pitchFamily="34" charset="0"/>
            </a:endParaRPr>
          </a:p>
        </p:txBody>
      </p:sp>
      <p:pic>
        <p:nvPicPr>
          <p:cNvPr id="13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" y="976000"/>
            <a:ext cx="754662" cy="9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4032449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anteriores utilizando a EFVLib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C:\cygwin64\home\Hermínio\GEOMEC\Figuras\plate_ho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4" b="9565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97" y="2009779"/>
            <a:ext cx="789586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cygwin64\home\Hermínio\GEOMEC\Figuras\fractur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44" y="3748668"/>
            <a:ext cx="1396948" cy="6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cygwin64\home\Hermínio\GEOMEC\Figuras\Ball_Resul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09" y="4555512"/>
            <a:ext cx="1607900" cy="6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cygwin64\home\Hermínio\GEOMEC\Figuras\358758736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18" y="1112863"/>
            <a:ext cx="1073014" cy="9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cygwin64\home\Hermínio\GEOMEC\Figuras\composicio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07" y="2736972"/>
            <a:ext cx="1071610" cy="88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cygwin64\home\Hermínio\GEOMEC\Figuras\wel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21" y="1168683"/>
            <a:ext cx="783172" cy="78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392488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63">
            <a:extLst>
              <a:ext uri="{FF2B5EF4-FFF2-40B4-BE49-F238E27FC236}">
                <a16:creationId xmlns="" xmlns:a16="http://schemas.microsoft.com/office/drawing/2014/main" id="{674F828F-8D0B-4024-979A-3E72D48A0600}"/>
              </a:ext>
            </a:extLst>
          </p:cNvPr>
          <p:cNvSpPr txBox="1"/>
          <p:nvPr/>
        </p:nvSpPr>
        <p:spPr>
          <a:xfrm>
            <a:off x="1556582" y="1273324"/>
            <a:ext cx="47436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Dal Pizzol, 2014 (Dissertação) – Geomecânica 2D, malhas Cartesianas e arranjo desencontrado.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Tonelli, 2016 (Dissertação) – Geomecânica 2D, métodos de acoplamento.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Ribeiro, 2016 (Tese) – Geomecânica 2D, malhas não estruturadas (EFVLib     ).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pt-BR" dirty="0">
              <a:latin typeface="Calibri" pitchFamily="34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pt-BR" dirty="0" smtClean="0">
                <a:latin typeface="Calibri" pitchFamily="34" charset="0"/>
              </a:rPr>
              <a:t>Honório, 2018 (Tese) – Geomecânica 3D, malhas não estruturadas (EFVLib    ), método de estabilização (PIS).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="" xmlns:a16="http://schemas.microsoft.com/office/drawing/2014/main" id="{3FB50B9F-168A-4D56-A117-F210A0FF7EBD}"/>
              </a:ext>
            </a:extLst>
          </p:cNvPr>
          <p:cNvSpPr txBox="1"/>
          <p:nvPr/>
        </p:nvSpPr>
        <p:spPr>
          <a:xfrm>
            <a:off x="1259631" y="792128"/>
            <a:ext cx="2880321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Trabalhos em geomecânica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C:\cygwin64\home\Hermínio\GEOMEC\Figuras\stagge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73324"/>
            <a:ext cx="1676946" cy="15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cygwin64\home\Hermínio\GEOMEC\Figuras\ebfvm_2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13752"/>
            <a:ext cx="1404540" cy="3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cygwin64\home\Hermínio\GEOMEC\Figuras\ebfvm_2d_gr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2" y="3001516"/>
            <a:ext cx="913568" cy="7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cygwin64\home\Hermínio\GEOMEC\Figuras\3D_ge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30" y="4309805"/>
            <a:ext cx="2153518" cy="94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84" y="3513752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ogo da EFVLib">
            <a:extLst>
              <a:ext uri="{FF2B5EF4-FFF2-40B4-BE49-F238E27FC236}">
                <a16:creationId xmlns="" xmlns:a16="http://schemas.microsoft.com/office/drawing/2014/main" id="{8BA6CFDA-93FC-4826-9C9B-F461DEDF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50" y="4337390"/>
            <a:ext cx="211206" cy="27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4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691680" y="1850272"/>
            <a:ext cx="6597938" cy="503172"/>
            <a:chOff x="2921659" y="1201316"/>
            <a:chExt cx="4096800" cy="503172"/>
          </a:xfrm>
          <a:solidFill>
            <a:schemeClr val="bg1">
              <a:lumMod val="85000"/>
            </a:schemeClr>
          </a:solidFill>
        </p:grpSpPr>
        <p:sp>
          <p:nvSpPr>
            <p:cNvPr id="28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23503" y="1201316"/>
              <a:ext cx="402476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  <a:endParaRPr lang="pt-BR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91680" y="27863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Modelo matemático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24712" y="3684359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Metodologia numérica (EbFVM)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1680" y="4533215"/>
            <a:ext cx="659170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>
                    <a:lumMod val="85000"/>
                  </a:schemeClr>
                </a:solidFill>
              </a:rPr>
              <a:t>Resultados preliminares</a:t>
            </a:r>
            <a:endParaRPr lang="pt-B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91680" y="986177"/>
            <a:ext cx="6597938" cy="503171"/>
            <a:chOff x="1965581" y="1994290"/>
            <a:chExt cx="6001096" cy="503171"/>
          </a:xfrm>
          <a:solidFill>
            <a:schemeClr val="bg1">
              <a:lumMod val="95000"/>
            </a:schemeClr>
          </a:solidFill>
        </p:grpSpPr>
        <p:sp>
          <p:nvSpPr>
            <p:cNvPr id="17" name="Texto explicativo retangular com cantos arredondados 12"/>
            <p:cNvSpPr/>
            <p:nvPr/>
          </p:nvSpPr>
          <p:spPr>
            <a:xfrm>
              <a:off x="1968552" y="1994290"/>
              <a:ext cx="5998125" cy="503171"/>
            </a:xfrm>
            <a:prstGeom prst="rect">
              <a:avLst/>
            </a:prstGeom>
            <a:grpFill/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5581" y="2032519"/>
              <a:ext cx="59954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>
                  <a:solidFill>
                    <a:schemeClr val="bg1">
                      <a:lumMod val="85000"/>
                    </a:schemeClr>
                  </a:solidFill>
                </a:rPr>
                <a:t>Background</a:t>
              </a:r>
              <a:endParaRPr lang="pt-BR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916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84" y="1173899"/>
            <a:ext cx="5986660" cy="41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8">
            <a:extLst>
              <a:ext uri="{FF2B5EF4-FFF2-40B4-BE49-F238E27FC236}">
                <a16:creationId xmlns="" xmlns:a16="http://schemas.microsoft.com/office/drawing/2014/main" id="{992FB31E-645D-4696-B823-F8ACD04408DC}"/>
              </a:ext>
            </a:extLst>
          </p:cNvPr>
          <p:cNvSpPr/>
          <p:nvPr/>
        </p:nvSpPr>
        <p:spPr>
          <a:xfrm>
            <a:off x="1489436" y="985292"/>
            <a:ext cx="7187020" cy="4248472"/>
          </a:xfrm>
          <a:prstGeom prst="rect">
            <a:avLst/>
          </a:prstGeom>
          <a:solidFill>
            <a:srgbClr val="FAFEFA"/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13" name="TextBox 29">
            <a:extLst>
              <a:ext uri="{FF2B5EF4-FFF2-40B4-BE49-F238E27FC236}">
                <a16:creationId xmlns="" xmlns:a16="http://schemas.microsoft.com/office/drawing/2014/main" id="{BB910E56-AB41-41D0-8AFD-F58A96DADEB3}"/>
              </a:ext>
            </a:extLst>
          </p:cNvPr>
          <p:cNvSpPr txBox="1"/>
          <p:nvPr/>
        </p:nvSpPr>
        <p:spPr>
          <a:xfrm>
            <a:off x="1347537" y="841276"/>
            <a:ext cx="2000327" cy="369332"/>
          </a:xfrm>
          <a:prstGeom prst="rect">
            <a:avLst/>
          </a:prstGeom>
          <a:solidFill>
            <a:srgbClr val="CBD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Soluções analíticas</a:t>
            </a:r>
            <a:endParaRPr lang="pt-B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tângulo 3">
            <a:extLst>
              <a:ext uri="{FF2B5EF4-FFF2-40B4-BE49-F238E27FC236}">
                <a16:creationId xmlns="" xmlns:a16="http://schemas.microsoft.com/office/drawing/2014/main" id="{20DFAC76-A955-47A0-ADFE-5BFD7177E737}"/>
              </a:ext>
            </a:extLst>
          </p:cNvPr>
          <p:cNvSpPr/>
          <p:nvPr/>
        </p:nvSpPr>
        <p:spPr>
          <a:xfrm>
            <a:off x="6297742" y="2820696"/>
            <a:ext cx="288032" cy="153183"/>
          </a:xfrm>
          <a:prstGeom prst="rect">
            <a:avLst/>
          </a:prstGeom>
          <a:solidFill>
            <a:srgbClr val="FAF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2" descr="C:\cygwin64\home\Hermínio\GEOMEC\Figuras\cryer_B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21" y="2259881"/>
            <a:ext cx="16192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cygwin64\home\Hermínio\GEOMEC\Figuras\mandel_B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80" y="2065412"/>
            <a:ext cx="1598612" cy="18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cygwin64\home\Hermínio\GEOMEC\Figuras\terza_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10" y="2162772"/>
            <a:ext cx="811212" cy="14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1680736" y="1362919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Coluna de</a:t>
            </a:r>
          </a:p>
          <a:p>
            <a:pPr algn="ctr"/>
            <a:r>
              <a:rPr lang="pt-BR" dirty="0" smtClean="0"/>
              <a:t>Terzaghi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6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4362866" y="1359572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Esfera de Cryer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7" name="Texto explicativo retangular com cantos arredondados 12">
            <a:extLst>
              <a:ext uri="{FF2B5EF4-FFF2-40B4-BE49-F238E27FC236}">
                <a16:creationId xmlns="" xmlns:a16="http://schemas.microsoft.com/office/drawing/2014/main" id="{A6C35B4A-5B43-434B-9276-D7C8DB472881}"/>
              </a:ext>
            </a:extLst>
          </p:cNvPr>
          <p:cNvSpPr/>
          <p:nvPr/>
        </p:nvSpPr>
        <p:spPr>
          <a:xfrm>
            <a:off x="6822606" y="1362918"/>
            <a:ext cx="1440160" cy="653035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Problama de Mandel</a:t>
            </a:r>
            <a:endParaRPr lang="pt-BR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8" name="Título 6"/>
          <p:cNvSpPr txBox="1">
            <a:spLocks/>
          </p:cNvSpPr>
          <p:nvPr/>
        </p:nvSpPr>
        <p:spPr>
          <a:xfrm>
            <a:off x="2123728" y="3865612"/>
            <a:ext cx="6408712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Verificação da metodologia numérica</a:t>
            </a:r>
          </a:p>
          <a:p>
            <a:pPr algn="l"/>
            <a:endParaRPr lang="pt-BR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performance (FIM vs. Fixed-Stress)</a:t>
            </a:r>
          </a:p>
        </p:txBody>
      </p:sp>
    </p:spTree>
    <p:extLst>
      <p:ext uri="{BB962C8B-B14F-4D97-AF65-F5344CB8AC3E}">
        <p14:creationId xmlns:p14="http://schemas.microsoft.com/office/powerpoint/2010/main" val="429369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</TotalTime>
  <Words>1382</Words>
  <Application>Microsoft Office PowerPoint</Application>
  <PresentationFormat>On-screen Show (16:10)</PresentationFormat>
  <Paragraphs>170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A finite volume formulation for solving poroelasticity problems</vt:lpstr>
      <vt:lpstr>Sumário</vt:lpstr>
      <vt:lpstr>Sumário</vt:lpstr>
      <vt:lpstr>Background do laboratório</vt:lpstr>
      <vt:lpstr>Background do laboratório</vt:lpstr>
      <vt:lpstr>Background do laboratório</vt:lpstr>
      <vt:lpstr>Sumário</vt:lpstr>
      <vt:lpstr>Escopo do projeto</vt:lpstr>
      <vt:lpstr>Testes numéricos</vt:lpstr>
      <vt:lpstr>Benchmark #3</vt:lpstr>
      <vt:lpstr>Benchmark #3</vt:lpstr>
      <vt:lpstr>Sumário</vt:lpstr>
      <vt:lpstr>Modelo matemático</vt:lpstr>
      <vt:lpstr>Sumário</vt:lpstr>
      <vt:lpstr>Metodologia numérica</vt:lpstr>
      <vt:lpstr>Metodologia numérica</vt:lpstr>
      <vt:lpstr>Element based Finite Volume Method</vt:lpstr>
      <vt:lpstr>Element based Finite Volume Method</vt:lpstr>
      <vt:lpstr>Element based Finite Volume Method</vt:lpstr>
      <vt:lpstr>Element based Finite Volume Method</vt:lpstr>
      <vt:lpstr>Element based Finite Volume Method</vt:lpstr>
      <vt:lpstr>Simulação de reservatórios</vt:lpstr>
      <vt:lpstr>Simulação de reservatórios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918</cp:revision>
  <dcterms:created xsi:type="dcterms:W3CDTF">2014-09-15T11:10:45Z</dcterms:created>
  <dcterms:modified xsi:type="dcterms:W3CDTF">2019-08-20T18:26:05Z</dcterms:modified>
</cp:coreProperties>
</file>